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sldIdLst>
    <p:sldId id="268" r:id="rId2"/>
    <p:sldId id="258" r:id="rId3"/>
    <p:sldId id="257" r:id="rId4"/>
    <p:sldId id="269" r:id="rId5"/>
    <p:sldId id="267" r:id="rId6"/>
    <p:sldId id="256" r:id="rId7"/>
    <p:sldId id="275" r:id="rId8"/>
    <p:sldId id="260" r:id="rId9"/>
    <p:sldId id="261" r:id="rId10"/>
    <p:sldId id="262" r:id="rId11"/>
    <p:sldId id="263" r:id="rId12"/>
    <p:sldId id="264" r:id="rId13"/>
    <p:sldId id="265" r:id="rId14"/>
    <p:sldId id="259" r:id="rId15"/>
    <p:sldId id="266" r:id="rId16"/>
    <p:sldId id="272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B213"/>
    <a:srgbClr val="AD8439"/>
    <a:srgbClr val="E3CFAB"/>
    <a:srgbClr val="775A27"/>
    <a:srgbClr val="DA5C2A"/>
    <a:srgbClr val="D5B7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737" autoAdjust="0"/>
  </p:normalViewPr>
  <p:slideViewPr>
    <p:cSldViewPr>
      <p:cViewPr varScale="1">
        <p:scale>
          <a:sx n="101" d="100"/>
          <a:sy n="101" d="100"/>
        </p:scale>
        <p:origin x="69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E38D8A-06FD-4C5C-94AF-A514902ACC6D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8D14B-1D53-4332-A95B-6BDF638E1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29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8D14B-1D53-4332-A95B-6BDF638E18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537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8D14B-1D53-4332-A95B-6BDF638E189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40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8D14B-1D53-4332-A95B-6BDF638E189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839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8D14B-1D53-4332-A95B-6BDF638E189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882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8D14B-1D53-4332-A95B-6BDF638E189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699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rgbClr val="EFB213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solidFill>
                <a:srgbClr val="DA5C2A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rgbClr val="0000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ightArrow">
            <a:avLst/>
          </a:prstGeom>
          <a:solidFill>
            <a:schemeClr val="tx1"/>
          </a:solidFill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60CF5E4-C534-455E-8A54-7B12B3B96EF8}" type="datetimeFigureOut">
              <a:rPr lang="en-US" smtClean="0"/>
              <a:pPr/>
              <a:t>12/7/2016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solidFill>
            <a:srgbClr val="EFB213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3B0D06-1170-413A-82DB-3582A936F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F5E4-C534-455E-8A54-7B12B3B96EF8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0D06-1170-413A-82DB-3582A936F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60CF5E4-C534-455E-8A54-7B12B3B96EF8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rgbClr val="0000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03B0D06-1170-413A-82DB-3582A936F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F5E4-C534-455E-8A54-7B12B3B96EF8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3B0D06-1170-413A-82DB-3582A936F9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F5E4-C534-455E-8A54-7B12B3B96EF8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03B0D06-1170-413A-82DB-3582A936F9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60CF5E4-C534-455E-8A54-7B12B3B96EF8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3B0D06-1170-413A-82DB-3582A936F9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60CF5E4-C534-455E-8A54-7B12B3B96EF8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3B0D06-1170-413A-82DB-3582A936F9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F5E4-C534-455E-8A54-7B12B3B96EF8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3B0D06-1170-413A-82DB-3582A936F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F5E4-C534-455E-8A54-7B12B3B96EF8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3B0D06-1170-413A-82DB-3582A936F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F5E4-C534-455E-8A54-7B12B3B96EF8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3B0D06-1170-413A-82DB-3582A936F9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60CF5E4-C534-455E-8A54-7B12B3B96EF8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03B0D06-1170-413A-82DB-3582A936F9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60CF5E4-C534-455E-8A54-7B12B3B96EF8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rgbClr val="0000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  <a:solidFill>
            <a:srgbClr val="EFB213"/>
          </a:solidFill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03B0D06-1170-413A-82DB-3582A936F98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 charset="2"/>
        <a:buChar char="u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" charset="2"/>
        <a:buChar char="u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 charset="2"/>
        <a:buChar char="u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 charset="2"/>
        <a:buChar char="u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 charset="2"/>
        <a:buChar char="u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6019800"/>
            <a:ext cx="67056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Culture Shock, Adaptation Stages and Tips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587" y="1524000"/>
            <a:ext cx="6298613" cy="4191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0"/>
            <a:ext cx="883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EFB213"/>
                </a:solidFill>
              </a:rPr>
              <a:t>Cultural Adaptation</a:t>
            </a:r>
            <a:endParaRPr lang="en-US" sz="8000" dirty="0">
              <a:solidFill>
                <a:srgbClr val="EFB2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41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2:  Irritation and Hostility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610600" cy="4495800"/>
          </a:xfrm>
          <a:solidFill>
            <a:srgbClr val="D5D1D1"/>
          </a:solidFill>
        </p:spPr>
        <p:txBody>
          <a:bodyPr>
            <a:normAutofit/>
          </a:bodyPr>
          <a:lstStyle/>
          <a:p>
            <a:r>
              <a:rPr lang="en-US" sz="3200" dirty="0" smtClean="0"/>
              <a:t>Focus changes from similarities to differences</a:t>
            </a:r>
          </a:p>
          <a:p>
            <a:r>
              <a:rPr lang="en-US" sz="3200" dirty="0" smtClean="0"/>
              <a:t>Differences are frustrating</a:t>
            </a:r>
          </a:p>
          <a:p>
            <a:r>
              <a:rPr lang="en-US" sz="3200" dirty="0" smtClean="0"/>
              <a:t>Students may feel inadequate and unproductive</a:t>
            </a:r>
          </a:p>
          <a:p>
            <a:r>
              <a:rPr lang="en-US" sz="3200" dirty="0" smtClean="0"/>
              <a:t>Little difficulties become major problems</a:t>
            </a:r>
          </a:p>
          <a:p>
            <a:r>
              <a:rPr lang="en-US" sz="3200" dirty="0" smtClean="0"/>
              <a:t>Reality sets in</a:t>
            </a:r>
            <a:endParaRPr lang="en-US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962400"/>
            <a:ext cx="3124200" cy="205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728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3:  Gradual Adjustment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156448" cy="4724400"/>
          </a:xfrm>
          <a:solidFill>
            <a:srgbClr val="D5D1D1"/>
          </a:solidFill>
        </p:spPr>
        <p:txBody>
          <a:bodyPr>
            <a:normAutofit/>
          </a:bodyPr>
          <a:lstStyle/>
          <a:p>
            <a:r>
              <a:rPr lang="en-US" sz="3200" dirty="0" smtClean="0"/>
              <a:t>Have adopted some of the local values and customs</a:t>
            </a:r>
          </a:p>
          <a:p>
            <a:r>
              <a:rPr lang="en-US" sz="3200" dirty="0" smtClean="0"/>
              <a:t>Feel less isolated</a:t>
            </a:r>
          </a:p>
          <a:p>
            <a:r>
              <a:rPr lang="en-US" sz="3200" dirty="0" smtClean="0"/>
              <a:t>Increase in self confidence</a:t>
            </a:r>
          </a:p>
          <a:p>
            <a:r>
              <a:rPr lang="en-US" sz="3200" dirty="0" smtClean="0"/>
              <a:t>Gradually learning to function </a:t>
            </a:r>
          </a:p>
          <a:p>
            <a:pPr marL="0" indent="0">
              <a:buNone/>
            </a:pPr>
            <a:r>
              <a:rPr lang="en-US" sz="3200" dirty="0" smtClean="0"/>
              <a:t>   well under new conditions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55240"/>
            <a:ext cx="2524125" cy="37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081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Stage 4:  Adaptation and Biculturalism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828800"/>
            <a:ext cx="8153400" cy="4495800"/>
          </a:xfrm>
          <a:solidFill>
            <a:srgbClr val="D5D1D1"/>
          </a:solidFill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Increased enjoyment of</a:t>
            </a:r>
          </a:p>
          <a:p>
            <a:pPr marL="0" indent="0">
              <a:buNone/>
            </a:pPr>
            <a:r>
              <a:rPr lang="en-US" sz="3200" dirty="0" smtClean="0"/>
              <a:t>   new context</a:t>
            </a:r>
          </a:p>
          <a:p>
            <a:r>
              <a:rPr lang="en-US" sz="3200" dirty="0" smtClean="0"/>
              <a:t>Ability to function in two </a:t>
            </a:r>
          </a:p>
          <a:p>
            <a:pPr marL="0" indent="0">
              <a:buNone/>
            </a:pPr>
            <a:r>
              <a:rPr lang="en-US" sz="3200" dirty="0" smtClean="0"/>
              <a:t>   cultures with confidence</a:t>
            </a:r>
          </a:p>
          <a:p>
            <a:r>
              <a:rPr lang="en-US" sz="3200" dirty="0"/>
              <a:t>F</a:t>
            </a:r>
            <a:r>
              <a:rPr lang="en-US" sz="3200" dirty="0" smtClean="0"/>
              <a:t>eeling that life may be just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as good or better than before</a:t>
            </a:r>
          </a:p>
          <a:p>
            <a:r>
              <a:rPr lang="en-US" sz="3200" dirty="0" smtClean="0"/>
              <a:t>Realization that there will be things you will miss when you leave</a:t>
            </a:r>
            <a:endParaRPr lang="en-US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8800"/>
            <a:ext cx="2590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109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Formal vs. informal </a:t>
            </a:r>
            <a:r>
              <a:rPr lang="en-US" dirty="0"/>
              <a:t>w</a:t>
            </a:r>
            <a:r>
              <a:rPr lang="en-US" dirty="0" smtClean="0"/>
              <a:t>riting</a:t>
            </a:r>
          </a:p>
          <a:p>
            <a:r>
              <a:rPr lang="en-US" dirty="0" smtClean="0"/>
              <a:t>Understanding instructions</a:t>
            </a:r>
          </a:p>
          <a:p>
            <a:r>
              <a:rPr lang="en-US" dirty="0" smtClean="0"/>
              <a:t>Communicating with faculty and classmates</a:t>
            </a:r>
          </a:p>
          <a:p>
            <a:r>
              <a:rPr lang="en-US" dirty="0" smtClean="0"/>
              <a:t>Participating in group/classroom </a:t>
            </a:r>
            <a:r>
              <a:rPr lang="en-US" dirty="0"/>
              <a:t>d</a:t>
            </a:r>
            <a:r>
              <a:rPr lang="en-US" dirty="0" smtClean="0"/>
              <a:t>iscussions</a:t>
            </a:r>
          </a:p>
          <a:p>
            <a:r>
              <a:rPr lang="en-US" dirty="0" smtClean="0"/>
              <a:t>Managing coursework load</a:t>
            </a:r>
          </a:p>
          <a:p>
            <a:endParaRPr lang="en-US" dirty="0" smtClean="0"/>
          </a:p>
        </p:txBody>
      </p:sp>
      <p:pic>
        <p:nvPicPr>
          <p:cNvPr id="1030" name="Picture 6" descr="C:\Users\hpatri3\AppData\Local\Microsoft\Windows\Temporary Internet Files\Content.IE5\DV9IKE0L\MP90043953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0731" y="4302209"/>
            <a:ext cx="4324869" cy="23271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  <a:noFill/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Keys to Cultural Adjustment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981200"/>
            <a:ext cx="8153400" cy="4876800"/>
          </a:xfrm>
        </p:spPr>
        <p:txBody>
          <a:bodyPr/>
          <a:lstStyle/>
          <a:p>
            <a:pPr algn="ctr">
              <a:buFont typeface="Wingdings" pitchFamily="2" charset="2"/>
              <a:buChar char="ü"/>
            </a:pPr>
            <a:r>
              <a:rPr lang="en-US" sz="4400" b="1" dirty="0" smtClean="0"/>
              <a:t>Participate in social activities</a:t>
            </a:r>
          </a:p>
          <a:p>
            <a:pPr algn="ctr">
              <a:buFont typeface="Wingdings" pitchFamily="2" charset="2"/>
              <a:buChar char="ü"/>
            </a:pPr>
            <a:r>
              <a:rPr lang="en-US" sz="4400" b="1" dirty="0" smtClean="0"/>
              <a:t>Create new support systems</a:t>
            </a:r>
          </a:p>
          <a:p>
            <a:pPr algn="ctr">
              <a:buFont typeface="Wingdings" pitchFamily="2" charset="2"/>
              <a:buChar char="ü"/>
            </a:pPr>
            <a:r>
              <a:rPr lang="en-US" sz="4400" b="1" dirty="0" smtClean="0"/>
              <a:t>Take care of yourself</a:t>
            </a:r>
          </a:p>
          <a:p>
            <a:pPr algn="ctr">
              <a:buFont typeface="Wingdings" pitchFamily="2" charset="2"/>
              <a:buChar char="ü"/>
            </a:pPr>
            <a:r>
              <a:rPr lang="en-US" sz="4400" b="1" dirty="0" smtClean="0"/>
              <a:t>Improve your language skills</a:t>
            </a:r>
          </a:p>
          <a:p>
            <a:pPr algn="ctr">
              <a:buFont typeface="Wingdings" pitchFamily="2" charset="2"/>
              <a:buChar char="ü"/>
            </a:pPr>
            <a:r>
              <a:rPr lang="en-US" sz="4400" b="1" dirty="0" smtClean="0"/>
              <a:t>Experiment, expand and explore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982" y="228600"/>
            <a:ext cx="1559975" cy="873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3098">
            <a:off x="6962715" y="427600"/>
            <a:ext cx="1529996" cy="85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305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Tips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76400"/>
            <a:ext cx="8461248" cy="48768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</a:pPr>
            <a:r>
              <a:rPr lang="en-US" sz="11200" dirty="0" smtClean="0"/>
              <a:t>Use </a:t>
            </a:r>
            <a:r>
              <a:rPr lang="en-US" sz="11200" b="1" dirty="0" smtClean="0"/>
              <a:t>Google</a:t>
            </a:r>
            <a:r>
              <a:rPr lang="en-US" sz="11200" dirty="0" smtClean="0"/>
              <a:t> and the </a:t>
            </a:r>
            <a:r>
              <a:rPr lang="en-US" sz="11200" b="1" dirty="0" smtClean="0"/>
              <a:t>RSPH website </a:t>
            </a:r>
            <a:r>
              <a:rPr lang="en-US" sz="11200" dirty="0" smtClean="0"/>
              <a:t>to find info</a:t>
            </a:r>
          </a:p>
          <a:p>
            <a:pPr>
              <a:spcBef>
                <a:spcPts val="0"/>
              </a:spcBef>
            </a:pPr>
            <a:r>
              <a:rPr lang="en-US" sz="11200" dirty="0" smtClean="0"/>
              <a:t>Use </a:t>
            </a:r>
            <a:r>
              <a:rPr lang="en-US" sz="11200" b="1" dirty="0" smtClean="0"/>
              <a:t>Wikipedia</a:t>
            </a:r>
            <a:r>
              <a:rPr lang="en-US" sz="11200" dirty="0" smtClean="0"/>
              <a:t> only to find other sources</a:t>
            </a:r>
          </a:p>
          <a:p>
            <a:pPr>
              <a:spcBef>
                <a:spcPts val="0"/>
              </a:spcBef>
            </a:pPr>
            <a:r>
              <a:rPr lang="en-US" sz="11200" dirty="0" smtClean="0"/>
              <a:t>Look ahead and make appointments </a:t>
            </a:r>
            <a:r>
              <a:rPr lang="en-US" sz="11200" b="1" dirty="0" smtClean="0"/>
              <a:t>in advance</a:t>
            </a:r>
          </a:p>
          <a:p>
            <a:pPr>
              <a:spcBef>
                <a:spcPts val="0"/>
              </a:spcBef>
            </a:pPr>
            <a:r>
              <a:rPr lang="en-US" sz="11200" b="1" dirty="0" smtClean="0"/>
              <a:t>RSVP</a:t>
            </a:r>
            <a:r>
              <a:rPr lang="en-US" sz="11200" dirty="0" smtClean="0"/>
              <a:t> and don’t be a “no show”</a:t>
            </a:r>
          </a:p>
          <a:p>
            <a:pPr>
              <a:spcBef>
                <a:spcPts val="0"/>
              </a:spcBef>
            </a:pPr>
            <a:r>
              <a:rPr lang="en-US" sz="11200" b="1" dirty="0" smtClean="0"/>
              <a:t>Don’t be offended </a:t>
            </a:r>
            <a:r>
              <a:rPr lang="en-US" sz="11200" dirty="0" smtClean="0"/>
              <a:t>by government or other officials (i.e. the </a:t>
            </a:r>
            <a:r>
              <a:rPr lang="en-US" sz="11200" dirty="0"/>
              <a:t>DMV</a:t>
            </a:r>
            <a:r>
              <a:rPr lang="en-US" sz="11200" dirty="0" smtClean="0"/>
              <a:t>)</a:t>
            </a:r>
          </a:p>
          <a:p>
            <a:pPr>
              <a:spcBef>
                <a:spcPts val="0"/>
              </a:spcBef>
            </a:pPr>
            <a:r>
              <a:rPr lang="en-US" sz="11200" dirty="0" smtClean="0"/>
              <a:t>Talk to a </a:t>
            </a:r>
            <a:r>
              <a:rPr lang="en-US" sz="11200" b="1" dirty="0" smtClean="0"/>
              <a:t>counselor</a:t>
            </a:r>
          </a:p>
          <a:p>
            <a:pPr>
              <a:spcBef>
                <a:spcPts val="0"/>
              </a:spcBef>
            </a:pPr>
            <a:r>
              <a:rPr lang="en-US" sz="11200" dirty="0"/>
              <a:t>Make new </a:t>
            </a:r>
            <a:r>
              <a:rPr lang="en-US" sz="11200" b="1" dirty="0" smtClean="0"/>
              <a:t>friends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 algn="ctr">
              <a:spcBef>
                <a:spcPts val="0"/>
              </a:spcBef>
              <a:buNone/>
            </a:pPr>
            <a:endParaRPr lang="en-US" sz="144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14400" dirty="0" smtClean="0"/>
              <a:t>Be kind to yourself, manage your expectations and remember you’re not alone!</a:t>
            </a:r>
            <a:endParaRPr lang="en-US" sz="14400" dirty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 algn="ctr">
              <a:spcBef>
                <a:spcPts val="0"/>
              </a:spcBef>
              <a:buNone/>
            </a:pPr>
            <a:endParaRPr lang="en-US" sz="1600" dirty="0" smtClean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Give yourself a break and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manage your expectations!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endParaRPr lang="en-U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01614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4424818"/>
            <a:ext cx="2171700" cy="21050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609600"/>
            <a:ext cx="8077200" cy="3844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solidFill>
                  <a:prstClr val="black"/>
                </a:solidFill>
              </a:rPr>
              <a:t>  “Just </a:t>
            </a:r>
            <a:r>
              <a:rPr lang="en-US" sz="5400" dirty="0">
                <a:solidFill>
                  <a:prstClr val="black"/>
                </a:solidFill>
              </a:rPr>
              <a:t>when the caterpillar </a:t>
            </a:r>
            <a:r>
              <a:rPr lang="en-US" sz="5400" dirty="0" smtClean="0">
                <a:solidFill>
                  <a:prstClr val="black"/>
                </a:solidFill>
              </a:rPr>
              <a:t>  </a:t>
            </a:r>
          </a:p>
          <a:p>
            <a:r>
              <a:rPr lang="en-US" sz="5400" dirty="0">
                <a:solidFill>
                  <a:prstClr val="black"/>
                </a:solidFill>
              </a:rPr>
              <a:t> </a:t>
            </a:r>
            <a:r>
              <a:rPr lang="en-US" sz="5400" dirty="0" smtClean="0">
                <a:solidFill>
                  <a:prstClr val="black"/>
                </a:solidFill>
              </a:rPr>
              <a:t> thought </a:t>
            </a:r>
            <a:r>
              <a:rPr lang="en-US" sz="5400" dirty="0">
                <a:solidFill>
                  <a:prstClr val="black"/>
                </a:solidFill>
              </a:rPr>
              <a:t>the world was over, </a:t>
            </a:r>
            <a:endParaRPr lang="en-US" sz="5400" dirty="0" smtClean="0">
              <a:solidFill>
                <a:prstClr val="black"/>
              </a:solidFill>
            </a:endParaRPr>
          </a:p>
          <a:p>
            <a:r>
              <a:rPr lang="en-US" sz="5400" dirty="0">
                <a:solidFill>
                  <a:prstClr val="black"/>
                </a:solidFill>
              </a:rPr>
              <a:t> </a:t>
            </a:r>
            <a:r>
              <a:rPr lang="en-US" sz="5400" dirty="0" smtClean="0">
                <a:solidFill>
                  <a:prstClr val="black"/>
                </a:solidFill>
              </a:rPr>
              <a:t> she </a:t>
            </a:r>
            <a:r>
              <a:rPr lang="en-US" sz="5400" dirty="0">
                <a:solidFill>
                  <a:prstClr val="black"/>
                </a:solidFill>
              </a:rPr>
              <a:t>became a butterfly.” </a:t>
            </a:r>
          </a:p>
          <a:p>
            <a:pPr lvl="0">
              <a:spcBef>
                <a:spcPts val="700"/>
              </a:spcBef>
              <a:buClr>
                <a:srgbClr val="DD8047"/>
              </a:buClr>
              <a:buSzPct val="60000"/>
            </a:pPr>
            <a:r>
              <a:rPr lang="en-US" sz="2900" dirty="0">
                <a:solidFill>
                  <a:prstClr val="black"/>
                </a:solidFill>
              </a:rPr>
              <a:t/>
            </a:r>
            <a:br>
              <a:rPr lang="en-US" sz="2900" dirty="0">
                <a:solidFill>
                  <a:prstClr val="black"/>
                </a:solidFill>
              </a:rPr>
            </a:br>
            <a:r>
              <a:rPr lang="en-US" sz="2900" dirty="0">
                <a:solidFill>
                  <a:prstClr val="black"/>
                </a:solidFill>
              </a:rPr>
              <a:t>― </a:t>
            </a:r>
            <a:r>
              <a:rPr lang="en-US" sz="2900" b="1" dirty="0">
                <a:solidFill>
                  <a:prstClr val="black"/>
                </a:solidFill>
              </a:rPr>
              <a:t>Barbara Haines Howett</a:t>
            </a:r>
            <a:r>
              <a:rPr lang="en-US" sz="2900" dirty="0">
                <a:solidFill>
                  <a:prstClr val="black"/>
                </a:solidFill>
              </a:rPr>
              <a:t>, </a:t>
            </a:r>
            <a:r>
              <a:rPr lang="en-US" sz="2900" b="1" dirty="0">
                <a:solidFill>
                  <a:prstClr val="black"/>
                </a:solidFill>
              </a:rPr>
              <a:t>Ladies of the Borobudur</a:t>
            </a:r>
            <a:endParaRPr lang="en-US" sz="29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070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52400" y="0"/>
            <a:ext cx="9448800" cy="609600"/>
          </a:xfrm>
          <a:prstGeom prst="rect">
            <a:avLst/>
          </a:prstGeom>
          <a:solidFill>
            <a:srgbClr val="EFB21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76200" y="533400"/>
            <a:ext cx="9372600" cy="160020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04800"/>
            <a:ext cx="8991600" cy="1981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Your RSPH </a:t>
            </a:r>
            <a:r>
              <a:rPr lang="en-US" dirty="0">
                <a:solidFill>
                  <a:schemeClr val="tx1"/>
                </a:solidFill>
              </a:rPr>
              <a:t>Student/Alumni </a:t>
            </a:r>
            <a:r>
              <a:rPr lang="en-US" dirty="0" err="1" smtClean="0">
                <a:solidFill>
                  <a:schemeClr val="tx1"/>
                </a:solidFill>
              </a:rPr>
              <a:t>panelISts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6019800"/>
            <a:ext cx="6096000" cy="685800"/>
          </a:xfrm>
        </p:spPr>
        <p:txBody>
          <a:bodyPr/>
          <a:lstStyle/>
          <a:p>
            <a:r>
              <a:rPr lang="en-US" dirty="0" smtClean="0"/>
              <a:t>  Got questions? Ask the experts!</a:t>
            </a:r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17675" y="3048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4600" y="2590800"/>
            <a:ext cx="426720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sz="4400" dirty="0"/>
              <a:t>Shreya Kothari</a:t>
            </a:r>
          </a:p>
          <a:p>
            <a:pPr algn="ctr"/>
            <a:r>
              <a:rPr lang="en-US" sz="4400" dirty="0"/>
              <a:t>Joyce </a:t>
            </a:r>
            <a:r>
              <a:rPr lang="en-US" sz="4400" dirty="0" err="1"/>
              <a:t>Beyamu</a:t>
            </a:r>
            <a:endParaRPr lang="en-US" sz="4400" dirty="0"/>
          </a:p>
          <a:p>
            <a:pPr algn="ctr"/>
            <a:r>
              <a:rPr lang="en-US" sz="4400" dirty="0" err="1"/>
              <a:t>Bishan</a:t>
            </a:r>
            <a:r>
              <a:rPr lang="en-US" sz="4400" dirty="0"/>
              <a:t> Huang</a:t>
            </a:r>
          </a:p>
          <a:p>
            <a:pPr algn="ctr"/>
            <a:r>
              <a:rPr lang="en-US" sz="4400" dirty="0" err="1"/>
              <a:t>Jiabei</a:t>
            </a:r>
            <a:r>
              <a:rPr lang="en-US" sz="4400" dirty="0"/>
              <a:t> He</a:t>
            </a:r>
          </a:p>
        </p:txBody>
      </p:sp>
    </p:spTree>
    <p:extLst>
      <p:ext uri="{BB962C8B-B14F-4D97-AF65-F5344CB8AC3E}">
        <p14:creationId xmlns:p14="http://schemas.microsoft.com/office/powerpoint/2010/main" val="3987689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Culture Shock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Feeling isolated while living abroad </a:t>
            </a:r>
            <a:r>
              <a:rPr lang="en-US" sz="3600" dirty="0"/>
              <a:t>for an extended period of time</a:t>
            </a:r>
          </a:p>
          <a:p>
            <a:r>
              <a:rPr lang="en-US" sz="3600" dirty="0" smtClean="0"/>
              <a:t>Being cut off from one’s culture, family, language</a:t>
            </a:r>
          </a:p>
          <a:p>
            <a:r>
              <a:rPr lang="en-US" sz="3600" dirty="0" smtClean="0"/>
              <a:t>Having one’s values, traditions, routines in question</a:t>
            </a:r>
          </a:p>
          <a:p>
            <a:r>
              <a:rPr lang="en-US" sz="3600" dirty="0" smtClean="0"/>
              <a:t>Being expected to be highly functiona</a:t>
            </a:r>
            <a:r>
              <a:rPr lang="en-US" sz="3600" dirty="0"/>
              <a:t>l</a:t>
            </a:r>
            <a:r>
              <a:rPr lang="en-US" sz="3600" dirty="0" smtClean="0"/>
              <a:t> within a foreign environment</a:t>
            </a:r>
            <a:endParaRPr lang="en-US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38269"/>
            <a:ext cx="1554479" cy="1040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25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Some Symptoms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Homesickness</a:t>
            </a:r>
          </a:p>
          <a:p>
            <a:r>
              <a:rPr lang="en-US" dirty="0" smtClean="0"/>
              <a:t>Withdrawal</a:t>
            </a:r>
          </a:p>
          <a:p>
            <a:r>
              <a:rPr lang="en-US" dirty="0" smtClean="0"/>
              <a:t>Sadness/crying</a:t>
            </a:r>
          </a:p>
          <a:p>
            <a:r>
              <a:rPr lang="en-US" dirty="0" smtClean="0"/>
              <a:t>Family conflict</a:t>
            </a:r>
          </a:p>
          <a:p>
            <a:r>
              <a:rPr lang="en-US" dirty="0"/>
              <a:t>Inability to </a:t>
            </a:r>
            <a:r>
              <a:rPr lang="en-US" dirty="0" smtClean="0"/>
              <a:t>concentrate</a:t>
            </a:r>
            <a:endParaRPr lang="en-US" dirty="0"/>
          </a:p>
          <a:p>
            <a:r>
              <a:rPr lang="en-US" dirty="0" smtClean="0"/>
              <a:t>Too much/little sleep</a:t>
            </a:r>
          </a:p>
          <a:p>
            <a:r>
              <a:rPr lang="en-US" dirty="0" smtClean="0"/>
              <a:t>Too much/little eating/drinking</a:t>
            </a:r>
          </a:p>
          <a:p>
            <a:r>
              <a:rPr lang="en-US" dirty="0" smtClean="0"/>
              <a:t>Anger/irritability</a:t>
            </a:r>
          </a:p>
          <a:p>
            <a:r>
              <a:rPr lang="en-US" dirty="0" smtClean="0"/>
              <a:t>Illness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52600"/>
            <a:ext cx="3071931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309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Variations 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sz="quarter" idx="1"/>
          </p:nvPr>
        </p:nvSpPr>
        <p:spPr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/>
              <a:t>Body language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Courtship practices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Perceptions of beauty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Hierarchy &amp; leadership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Cleanliness &amp; hygiene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Concepts of fairness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99649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8153400" cy="674914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The </a:t>
            </a:r>
            <a:r>
              <a:rPr lang="en-US" sz="4000" b="1" i="1" dirty="0" smtClean="0"/>
              <a:t>Iceberg Concept of Culture</a:t>
            </a:r>
            <a:endParaRPr lang="en-US" sz="4000" b="1" i="1" dirty="0"/>
          </a:p>
        </p:txBody>
      </p:sp>
      <p:pic>
        <p:nvPicPr>
          <p:cNvPr id="1028" name="Picture 4" descr="http://www.swyaa.org/resources/handbook/Index/image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892" y="1524000"/>
            <a:ext cx="5884308" cy="53371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35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6183868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Adapted from “The Values Americans Live By” by L. Robert </a:t>
            </a:r>
            <a:r>
              <a:rPr lang="en-US" dirty="0" err="1" smtClean="0"/>
              <a:t>Kohls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 descr="https://tse1.mm.bing.net/th?&amp;id=HN.608038322772904514&amp;w=300&amp;h=300&amp;c=0&amp;pid=1.9&amp;rs=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"/>
            <a:ext cx="3476859" cy="19122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tse1.mm.bing.net/th?&amp;id=HN.608025326204816116&amp;w=300&amp;h=300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4821"/>
            <a:ext cx="2306671" cy="1922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53000" y="2286000"/>
            <a:ext cx="297043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TRADITION</a:t>
            </a:r>
          </a:p>
          <a:p>
            <a:pPr algn="ctr"/>
            <a:r>
              <a:rPr lang="en-US" sz="2400" dirty="0" smtClean="0"/>
              <a:t>HUMAN INTERACTION</a:t>
            </a:r>
          </a:p>
          <a:p>
            <a:pPr algn="ctr"/>
            <a:r>
              <a:rPr lang="en-US" sz="2400" dirty="0" smtClean="0"/>
              <a:t>RANK</a:t>
            </a:r>
          </a:p>
          <a:p>
            <a:pPr algn="ctr"/>
            <a:r>
              <a:rPr lang="en-US" sz="2400" dirty="0" smtClean="0"/>
              <a:t>GROUP</a:t>
            </a:r>
          </a:p>
          <a:p>
            <a:pPr algn="ctr"/>
            <a:r>
              <a:rPr lang="en-US" sz="2400" dirty="0" smtClean="0"/>
              <a:t>INHERITANCE</a:t>
            </a:r>
          </a:p>
          <a:p>
            <a:pPr algn="ctr"/>
            <a:r>
              <a:rPr lang="en-US" sz="2400" dirty="0" smtClean="0"/>
              <a:t>PAST</a:t>
            </a:r>
          </a:p>
          <a:p>
            <a:pPr algn="ctr"/>
            <a:r>
              <a:rPr lang="en-US" sz="2400" dirty="0" smtClean="0"/>
              <a:t>FORMALITY</a:t>
            </a:r>
          </a:p>
          <a:p>
            <a:pPr algn="ctr"/>
            <a:r>
              <a:rPr lang="en-US" sz="2400" dirty="0" smtClean="0"/>
              <a:t>INDIRECTNESS</a:t>
            </a:r>
          </a:p>
          <a:p>
            <a:pPr algn="ctr"/>
            <a:r>
              <a:rPr lang="en-US" sz="2400" dirty="0" smtClean="0"/>
              <a:t>NEGOTIATION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31876" y="2286000"/>
            <a:ext cx="189712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CHANGE</a:t>
            </a:r>
          </a:p>
          <a:p>
            <a:pPr algn="ctr"/>
            <a:r>
              <a:rPr lang="en-US" sz="2400" dirty="0" smtClean="0"/>
              <a:t>TIME</a:t>
            </a:r>
          </a:p>
          <a:p>
            <a:pPr algn="ctr"/>
            <a:r>
              <a:rPr lang="en-US" sz="2400" dirty="0" smtClean="0"/>
              <a:t>EQUALITY</a:t>
            </a:r>
          </a:p>
          <a:p>
            <a:pPr algn="ctr"/>
            <a:r>
              <a:rPr lang="en-US" sz="2400" dirty="0" smtClean="0"/>
              <a:t>INDIVIDUAL</a:t>
            </a:r>
          </a:p>
          <a:p>
            <a:pPr algn="ctr"/>
            <a:r>
              <a:rPr lang="en-US" sz="2400" dirty="0" smtClean="0"/>
              <a:t>INITIATIVE</a:t>
            </a:r>
          </a:p>
          <a:p>
            <a:pPr algn="ctr"/>
            <a:r>
              <a:rPr lang="en-US" sz="2400" dirty="0" smtClean="0"/>
              <a:t>FUTURE</a:t>
            </a:r>
          </a:p>
          <a:p>
            <a:pPr algn="ctr"/>
            <a:r>
              <a:rPr lang="en-US" sz="2400" dirty="0" smtClean="0"/>
              <a:t>INFORMALITY</a:t>
            </a:r>
          </a:p>
          <a:p>
            <a:pPr algn="ctr"/>
            <a:r>
              <a:rPr lang="en-US" sz="2400" dirty="0" smtClean="0"/>
              <a:t>DIRECTNESS</a:t>
            </a:r>
          </a:p>
          <a:p>
            <a:pPr algn="ctr"/>
            <a:r>
              <a:rPr lang="en-US" sz="2400" dirty="0" smtClean="0"/>
              <a:t>RULES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616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Ask your neighbor…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362200"/>
            <a:ext cx="8153400" cy="4191000"/>
          </a:xfrm>
        </p:spPr>
        <p:txBody>
          <a:bodyPr/>
          <a:lstStyle/>
          <a:p>
            <a:r>
              <a:rPr lang="en-US" dirty="0" smtClean="0"/>
              <a:t>Have you experienced culture shock before?</a:t>
            </a:r>
          </a:p>
          <a:p>
            <a:r>
              <a:rPr lang="en-US" dirty="0" smtClean="0"/>
              <a:t>What is one way you’ve been surprised since arriving in the US?</a:t>
            </a:r>
          </a:p>
          <a:p>
            <a:r>
              <a:rPr lang="en-US" dirty="0" smtClean="0"/>
              <a:t>How do you think your experience of those ‘surprises’ might evolve over time?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627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429000"/>
            <a:ext cx="9601200" cy="1828800"/>
          </a:xfrm>
        </p:spPr>
        <p:txBody>
          <a:bodyPr>
            <a:normAutofit fontScale="90000"/>
          </a:bodyPr>
          <a:lstStyle/>
          <a:p>
            <a:r>
              <a:rPr lang="en-US" sz="8000" dirty="0" smtClean="0">
                <a:solidFill>
                  <a:srgbClr val="EFB213"/>
                </a:solidFill>
              </a:rPr>
              <a:t>4 Stages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of cultural adaptation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Stage 1:  FUN AND EXCITEMENT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D5B781"/>
                </a:solidFill>
              </a:rPr>
              <a:t>stage 2:  IRRITATION AND hostility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stage 3:  gradual adjustment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stage 4:  adaptation AND BICULTURALISM</a:t>
            </a:r>
            <a:endParaRPr lang="en-US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     </a:t>
            </a:r>
            <a:r>
              <a:rPr lang="en-US" sz="2400" i="1" dirty="0" smtClean="0"/>
              <a:t>Source: Window on the World, Inc.</a:t>
            </a:r>
            <a:endParaRPr lang="en-US" sz="2400" i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21336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73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Stage 1:  Fun and Excitement 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76400"/>
            <a:ext cx="8153400" cy="48768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z="3200" dirty="0" smtClean="0"/>
              <a:t>The “honeymoon” period</a:t>
            </a:r>
          </a:p>
          <a:p>
            <a:r>
              <a:rPr lang="en-US" sz="3200" dirty="0"/>
              <a:t>Relief that you are finally here</a:t>
            </a:r>
          </a:p>
          <a:p>
            <a:r>
              <a:rPr lang="en-US" sz="3200" dirty="0" smtClean="0"/>
              <a:t>Great expectations</a:t>
            </a:r>
          </a:p>
          <a:p>
            <a:r>
              <a:rPr lang="en-US" sz="3200" dirty="0" smtClean="0"/>
              <a:t>Everything is new, fascinating, intriguing, exciting</a:t>
            </a:r>
          </a:p>
          <a:p>
            <a:r>
              <a:rPr lang="en-US" sz="3200" dirty="0" smtClean="0"/>
              <a:t>Focus is on how we are all alike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1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892" y="4267200"/>
            <a:ext cx="2242108" cy="2299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805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12">
      <a:dk1>
        <a:sysClr val="windowText" lastClr="000000"/>
      </a:dk1>
      <a:lt1>
        <a:sysClr val="window" lastClr="FFFFFF"/>
      </a:lt1>
      <a:dk2>
        <a:srgbClr val="000000"/>
      </a:dk2>
      <a:lt2>
        <a:srgbClr val="BCEBE7"/>
      </a:lt2>
      <a:accent1>
        <a:srgbClr val="D1CCD2"/>
      </a:accent1>
      <a:accent2>
        <a:srgbClr val="EFB213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</TotalTime>
  <Words>488</Words>
  <Application>Microsoft Office PowerPoint</Application>
  <PresentationFormat>On-screen Show (4:3)</PresentationFormat>
  <Paragraphs>124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Aharoni</vt:lpstr>
      <vt:lpstr>Arial</vt:lpstr>
      <vt:lpstr>Calibri</vt:lpstr>
      <vt:lpstr>Tw Cen MT</vt:lpstr>
      <vt:lpstr>Wingdings</vt:lpstr>
      <vt:lpstr>Median</vt:lpstr>
      <vt:lpstr>PowerPoint Presentation</vt:lpstr>
      <vt:lpstr>Culture Shock</vt:lpstr>
      <vt:lpstr>Some Symptoms</vt:lpstr>
      <vt:lpstr>Cultural Variations </vt:lpstr>
      <vt:lpstr>The Iceberg Concept of Culture</vt:lpstr>
      <vt:lpstr>PowerPoint Presentation</vt:lpstr>
      <vt:lpstr>Ask your neighbor…</vt:lpstr>
      <vt:lpstr>4 Stages  of cultural adaptation   Stage 1:  FUN AND EXCITEMENT stage 2:  IRRITATION AND hostility stage 3:  gradual adjustment stage 4:  adaptation AND BICULTURALISM</vt:lpstr>
      <vt:lpstr>Stage 1:  Fun and Excitement </vt:lpstr>
      <vt:lpstr>Stage 2:  Irritation and Hostility</vt:lpstr>
      <vt:lpstr>Stage 3:  Gradual Adjustment</vt:lpstr>
      <vt:lpstr>Stage 4:  Adaptation and Biculturalism</vt:lpstr>
      <vt:lpstr>Key Challenges</vt:lpstr>
      <vt:lpstr>   Keys to Cultural Adjustment</vt:lpstr>
      <vt:lpstr>General Tips</vt:lpstr>
      <vt:lpstr>PowerPoint Presentation</vt:lpstr>
      <vt:lpstr>Your RSPH Student/Alumni panelISts: 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Americans Control of the Environment                               fate             Change                                                    tradition Time                                                                         human interaction Equality                                                                   rank/status Individualism/Privacy                                            group Self-Help                                                                   inheritance Competition                                                            cooperation Future Orientation                                                 past orientation Action/Work Orientation                                    “being” orientation Informality                                                              formality Directness/Openness                                              indirectness Practicality/Efficiency                                           idealism Materialism/Acquisition                                        spiritualism</dc:title>
  <dc:creator>Holly</dc:creator>
  <cp:lastModifiedBy>Egesi, Chinwe</cp:lastModifiedBy>
  <cp:revision>75</cp:revision>
  <dcterms:created xsi:type="dcterms:W3CDTF">2011-08-03T16:49:02Z</dcterms:created>
  <dcterms:modified xsi:type="dcterms:W3CDTF">2016-12-07T15:11:56Z</dcterms:modified>
</cp:coreProperties>
</file>